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7" r:id="rId6"/>
    <p:sldId id="268" r:id="rId7"/>
    <p:sldId id="271" r:id="rId8"/>
    <p:sldId id="270" r:id="rId9"/>
    <p:sldId id="269" r:id="rId10"/>
    <p:sldId id="274" r:id="rId11"/>
    <p:sldId id="273" r:id="rId12"/>
    <p:sldId id="275" r:id="rId13"/>
    <p:sldId id="264" r:id="rId14"/>
    <p:sldId id="265" r:id="rId15"/>
    <p:sldId id="266"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6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My Coding Coach!</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5A9946-E5BD-4E60-8E66-A2530ADAEE72}" type="datetimeFigureOut">
              <a:rPr lang="en-US" smtClean="0"/>
              <a:t>5/5/2013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F7C849-99F0-4443-8409-E0F8399648D6}" type="slidenum">
              <a:rPr lang="en-US" smtClean="0"/>
              <a:t>‹#›</a:t>
            </a:fld>
            <a:endParaRPr lang="en-US"/>
          </a:p>
        </p:txBody>
      </p:sp>
    </p:spTree>
    <p:extLst>
      <p:ext uri="{BB962C8B-B14F-4D97-AF65-F5344CB8AC3E}">
        <p14:creationId xmlns:p14="http://schemas.microsoft.com/office/powerpoint/2010/main" val="259028362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My Coding Coach!</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5B420-5759-458B-AE08-D5FBCFBF7CE4}" type="datetimeFigureOut">
              <a:rPr lang="en-US" smtClean="0"/>
              <a:t>5/5/2013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F5E3E-E92B-43A2-BB50-D6A0F1A6E153}" type="slidenum">
              <a:rPr lang="en-US" smtClean="0"/>
              <a:t>‹#›</a:t>
            </a:fld>
            <a:endParaRPr lang="en-US"/>
          </a:p>
        </p:txBody>
      </p:sp>
    </p:spTree>
    <p:extLst>
      <p:ext uri="{BB962C8B-B14F-4D97-AF65-F5344CB8AC3E}">
        <p14:creationId xmlns:p14="http://schemas.microsoft.com/office/powerpoint/2010/main" val="95047693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F5E3E-E92B-43A2-BB50-D6A0F1A6E153}" type="slidenum">
              <a:rPr lang="en-US" smtClean="0"/>
              <a:t>1</a:t>
            </a:fld>
            <a:endParaRPr lang="en-US"/>
          </a:p>
        </p:txBody>
      </p:sp>
      <p:sp>
        <p:nvSpPr>
          <p:cNvPr id="5" name="Header Placeholder 4"/>
          <p:cNvSpPr>
            <a:spLocks noGrp="1"/>
          </p:cNvSpPr>
          <p:nvPr>
            <p:ph type="hdr" sz="quarter" idx="11"/>
          </p:nvPr>
        </p:nvSpPr>
        <p:spPr/>
        <p:txBody>
          <a:bodyPr/>
          <a:lstStyle/>
          <a:p>
            <a:r>
              <a:rPr lang="en-US" smtClean="0"/>
              <a:t>My Coding Coach!</a:t>
            </a:r>
            <a:endParaRPr lang="en-US"/>
          </a:p>
        </p:txBody>
      </p:sp>
    </p:spTree>
    <p:extLst>
      <p:ext uri="{BB962C8B-B14F-4D97-AF65-F5344CB8AC3E}">
        <p14:creationId xmlns:p14="http://schemas.microsoft.com/office/powerpoint/2010/main" val="222953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5C2EDE-F9A0-45F1-9CE8-1F4C2EC1D4B7}" type="datetime1">
              <a:rPr lang="en-US" smtClean="0"/>
              <a:t>5/5/2013</a:t>
            </a:fld>
            <a:endParaRPr lang="en-US"/>
          </a:p>
        </p:txBody>
      </p:sp>
      <p:sp>
        <p:nvSpPr>
          <p:cNvPr id="5" name="Footer Placeholder 4"/>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112034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476CF-9448-4F3C-9BB5-F083D974DA12}" type="datetime1">
              <a:rPr lang="en-US" smtClean="0"/>
              <a:t>5/5/2013</a:t>
            </a:fld>
            <a:endParaRPr lang="en-US"/>
          </a:p>
        </p:txBody>
      </p:sp>
      <p:sp>
        <p:nvSpPr>
          <p:cNvPr id="5" name="Footer Placeholder 4"/>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351011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52B53-5576-4EE4-BD17-47F39220565C}" type="datetime1">
              <a:rPr lang="en-US" smtClean="0"/>
              <a:t>5/5/2013</a:t>
            </a:fld>
            <a:endParaRPr lang="en-US"/>
          </a:p>
        </p:txBody>
      </p:sp>
      <p:sp>
        <p:nvSpPr>
          <p:cNvPr id="5" name="Footer Placeholder 4"/>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396150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EF639-7555-4455-BE72-DADA1A8CB93F}" type="datetime1">
              <a:rPr lang="en-US" smtClean="0"/>
              <a:t>5/5/2013</a:t>
            </a:fld>
            <a:endParaRPr lang="en-US"/>
          </a:p>
        </p:txBody>
      </p:sp>
      <p:sp>
        <p:nvSpPr>
          <p:cNvPr id="5" name="Footer Placeholder 4"/>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363034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7A259-518F-4DE4-9E43-EBF5FED3B092}" type="datetime1">
              <a:rPr lang="en-US" smtClean="0"/>
              <a:t>5/5/2013</a:t>
            </a:fld>
            <a:endParaRPr lang="en-US"/>
          </a:p>
        </p:txBody>
      </p:sp>
      <p:sp>
        <p:nvSpPr>
          <p:cNvPr id="5" name="Footer Placeholder 4"/>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200736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BFA8B9-5350-4D2D-A8EC-92E67F13C0AC}" type="datetime1">
              <a:rPr lang="en-US" smtClean="0"/>
              <a:t>5/5/2013</a:t>
            </a:fld>
            <a:endParaRPr lang="en-US"/>
          </a:p>
        </p:txBody>
      </p:sp>
      <p:sp>
        <p:nvSpPr>
          <p:cNvPr id="6" name="Footer Placeholder 5"/>
          <p:cNvSpPr>
            <a:spLocks noGrp="1"/>
          </p:cNvSpPr>
          <p:nvPr>
            <p:ph type="ftr" sz="quarter" idx="11"/>
          </p:nvPr>
        </p:nvSpPr>
        <p:spPr/>
        <p:txBody>
          <a:bodyPr/>
          <a:lstStyle/>
          <a:p>
            <a:r>
              <a:rPr lang="en-US" smtClean="0"/>
              <a:t>Lynn Thornton, RHIA, CCS</a:t>
            </a:r>
            <a:endParaRPr lang="en-US"/>
          </a:p>
        </p:txBody>
      </p:sp>
      <p:sp>
        <p:nvSpPr>
          <p:cNvPr id="7" name="Slide Number Placeholder 6"/>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88366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9F09C2-E58C-431F-94EA-A38F0F977642}" type="datetime1">
              <a:rPr lang="en-US" smtClean="0"/>
              <a:t>5/5/2013</a:t>
            </a:fld>
            <a:endParaRPr lang="en-US"/>
          </a:p>
        </p:txBody>
      </p:sp>
      <p:sp>
        <p:nvSpPr>
          <p:cNvPr id="8" name="Footer Placeholder 7"/>
          <p:cNvSpPr>
            <a:spLocks noGrp="1"/>
          </p:cNvSpPr>
          <p:nvPr>
            <p:ph type="ftr" sz="quarter" idx="11"/>
          </p:nvPr>
        </p:nvSpPr>
        <p:spPr/>
        <p:txBody>
          <a:bodyPr/>
          <a:lstStyle/>
          <a:p>
            <a:r>
              <a:rPr lang="en-US" smtClean="0"/>
              <a:t>Lynn Thornton, RHIA, CCS</a:t>
            </a:r>
            <a:endParaRPr lang="en-US"/>
          </a:p>
        </p:txBody>
      </p:sp>
      <p:sp>
        <p:nvSpPr>
          <p:cNvPr id="9" name="Slide Number Placeholder 8"/>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2230371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FE58CB-2DAE-4E01-9D96-6E707C05D88E}" type="datetime1">
              <a:rPr lang="en-US" smtClean="0"/>
              <a:t>5/5/2013</a:t>
            </a:fld>
            <a:endParaRPr lang="en-US"/>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1254343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F1B3B-797C-4A0E-87A2-CE14D0F6D868}" type="datetime1">
              <a:rPr lang="en-US" smtClean="0"/>
              <a:t>5/5/2013</a:t>
            </a:fld>
            <a:endParaRPr lang="en-US"/>
          </a:p>
        </p:txBody>
      </p:sp>
      <p:sp>
        <p:nvSpPr>
          <p:cNvPr id="3" name="Footer Placeholder 2"/>
          <p:cNvSpPr>
            <a:spLocks noGrp="1"/>
          </p:cNvSpPr>
          <p:nvPr>
            <p:ph type="ftr" sz="quarter" idx="11"/>
          </p:nvPr>
        </p:nvSpPr>
        <p:spPr/>
        <p:txBody>
          <a:bodyPr/>
          <a:lstStyle/>
          <a:p>
            <a:r>
              <a:rPr lang="en-US" smtClean="0"/>
              <a:t>Lynn Thornton, RHIA, CCS</a:t>
            </a:r>
            <a:endParaRPr lang="en-US"/>
          </a:p>
        </p:txBody>
      </p:sp>
      <p:sp>
        <p:nvSpPr>
          <p:cNvPr id="4" name="Slide Number Placeholder 3"/>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324491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5AD97-2EC2-4FC0-B285-F2BCEB86CACD}" type="datetime1">
              <a:rPr lang="en-US" smtClean="0"/>
              <a:t>5/5/2013</a:t>
            </a:fld>
            <a:endParaRPr lang="en-US"/>
          </a:p>
        </p:txBody>
      </p:sp>
      <p:sp>
        <p:nvSpPr>
          <p:cNvPr id="6" name="Footer Placeholder 5"/>
          <p:cNvSpPr>
            <a:spLocks noGrp="1"/>
          </p:cNvSpPr>
          <p:nvPr>
            <p:ph type="ftr" sz="quarter" idx="11"/>
          </p:nvPr>
        </p:nvSpPr>
        <p:spPr/>
        <p:txBody>
          <a:bodyPr/>
          <a:lstStyle/>
          <a:p>
            <a:r>
              <a:rPr lang="en-US" smtClean="0"/>
              <a:t>Lynn Thornton, RHIA, CCS</a:t>
            </a:r>
            <a:endParaRPr lang="en-US"/>
          </a:p>
        </p:txBody>
      </p:sp>
      <p:sp>
        <p:nvSpPr>
          <p:cNvPr id="7" name="Slide Number Placeholder 6"/>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259677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04065-6042-4E16-AEF5-F312A7EEE7CC}" type="datetime1">
              <a:rPr lang="en-US" smtClean="0"/>
              <a:t>5/5/2013</a:t>
            </a:fld>
            <a:endParaRPr lang="en-US"/>
          </a:p>
        </p:txBody>
      </p:sp>
      <p:sp>
        <p:nvSpPr>
          <p:cNvPr id="6" name="Footer Placeholder 5"/>
          <p:cNvSpPr>
            <a:spLocks noGrp="1"/>
          </p:cNvSpPr>
          <p:nvPr>
            <p:ph type="ftr" sz="quarter" idx="11"/>
          </p:nvPr>
        </p:nvSpPr>
        <p:spPr/>
        <p:txBody>
          <a:bodyPr/>
          <a:lstStyle/>
          <a:p>
            <a:r>
              <a:rPr lang="en-US" smtClean="0"/>
              <a:t>Lynn Thornton, RHIA, CCS</a:t>
            </a:r>
            <a:endParaRPr lang="en-US"/>
          </a:p>
        </p:txBody>
      </p:sp>
      <p:sp>
        <p:nvSpPr>
          <p:cNvPr id="7" name="Slide Number Placeholder 6"/>
          <p:cNvSpPr>
            <a:spLocks noGrp="1"/>
          </p:cNvSpPr>
          <p:nvPr>
            <p:ph type="sldNum" sz="quarter" idx="12"/>
          </p:nvPr>
        </p:nvSpPr>
        <p:spPr/>
        <p:txBody>
          <a:bodyPr/>
          <a:lstStyle/>
          <a:p>
            <a:fld id="{BE253AA1-14CA-4444-85E0-FF4214E4B25B}" type="slidenum">
              <a:rPr lang="en-US" smtClean="0"/>
              <a:t>‹#›</a:t>
            </a:fld>
            <a:endParaRPr lang="en-US"/>
          </a:p>
        </p:txBody>
      </p:sp>
    </p:spTree>
    <p:extLst>
      <p:ext uri="{BB962C8B-B14F-4D97-AF65-F5344CB8AC3E}">
        <p14:creationId xmlns:p14="http://schemas.microsoft.com/office/powerpoint/2010/main" val="1140947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02B12-B9D6-4EA2-8CAC-EEDBF6AB1D8C}" type="datetime1">
              <a:rPr lang="en-US" smtClean="0"/>
              <a:t>5/5/2013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Lynn Thornton, RHIA, CCS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53AA1-14CA-4444-85E0-FF4214E4B25B}" type="slidenum">
              <a:rPr lang="en-US" smtClean="0"/>
              <a:t>‹#›</a:t>
            </a:fld>
            <a:endParaRPr lang="en-US"/>
          </a:p>
        </p:txBody>
      </p:sp>
    </p:spTree>
    <p:extLst>
      <p:ext uri="{BB962C8B-B14F-4D97-AF65-F5344CB8AC3E}">
        <p14:creationId xmlns:p14="http://schemas.microsoft.com/office/powerpoint/2010/main" val="4050538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imgres?imgurl=http://www.floralvalefamilymedicine.com/portals/2/MedicalLibraryAssets/Medical/UpEndoscopyFINAL_small.jpg&amp;imgrefurl=http://www.floralvalefamilymedicine.com/Site/PatientEducationGuide/tabid/6635/ctl/View/mid/10466/Default.aspx?ContentPubID=348&amp;h=220&amp;w=220&amp;sz=14&amp;tbnid=H-t6PHGtbqF72M:&amp;tbnh=86&amp;tbnw=86&amp;zoom=1&amp;usg=__rnixdfTRStg-7za7WevRxKFDigY=&amp;docid=k4vbSTYMw1e8mM&amp;hl=en&amp;sa=X&amp;ei=xk4OUYCXFaPQ2AXm8IGgDg&amp;ved=0CDIQ9QEwAA&amp;dur=13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www.whicheb5.com/blog/wp-content/uploads/2011/09/194.jpg&amp;imgrefurl=http://www.whicheb5.com/blog/confused-by-your-choice-of-eb-5-visa-regional-center-programs/&amp;h=572&amp;w=925&amp;sz=217&amp;tbnid=xcx5DnLT_zQwJM:&amp;tbnh=75&amp;tbnw=121&amp;zoom=1&amp;usg=__6r7i4uOi2-EAmaEqz6rJJR5M43M=&amp;docid=JoJXKNax8ttUwM&amp;hl=en&amp;sa=X&amp;ei=pz8OUbmZGqaP2gXprYDADQ&amp;ved=0CEIQ9QEwAQ"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imgres?imgurl=http://maccheeky.com/blog/wp-content/uploads/Question-marks2.jpg&amp;imgrefurl=http://maccheeky.com/blog/?attachment_id=472&amp;h=281&amp;w=257&amp;sz=36&amp;tbnid=-QTTXe1uMb33iM:&amp;tbnh=90&amp;tbnw=82&amp;zoom=1&amp;usg=__4QvjWQuSFEyVH7ASyY98fqCmzok=&amp;docid=R0Bbq7-MHA6-aM&amp;hl=en&amp;sa=X&amp;ei=7j8OUfziJqWI2gXu4YDgAg&amp;ved=0CDUQ9QEwAQ"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imgres?imgurl=http://jchayward.com/wp-content/uploads/2012/03/yellow-brick-road.jpg&amp;imgrefurl=http://jchayward.com/2012/03/06/follow-your-yellow-brick-road/&amp;h=375&amp;w=500&amp;sz=158&amp;tbnid=mRSf5_znM0PIVM:&amp;tbnh=95&amp;tbnw=126&amp;zoom=1&amp;usg=__12FOfasojJmCBw3NRLjkZY57XcU=&amp;docid=-QcsWmq0c2HNiM&amp;hl=en&amp;sa=X&amp;ei=JkEOUYHQCLS02AX7wYGIBA&amp;ved=0CE8Q9QEwCQ&amp;dur=12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rad.desk.nl/images/thmb_46163cfb55c0cDiverticulitis2.jpg&amp;imgrefurl=http://rad.desk.nl/en/4613dde72e42c&amp;h=275&amp;w=370&amp;sz=18&amp;tbnid=dlm331i7YED4fM:&amp;tbnh=80&amp;tbnw=108&amp;zoom=1&amp;usg=__sb5dfmg7r0XNDvBNToA4zcpDwmY=&amp;docid=meny3R3Q6f6eGM&amp;hl=en&amp;sa=X&amp;ei=BUYOUdDxKMGQ2AXvzIDQAg&amp;ved=0CD8Q9QEwAw&amp;dur=2600"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m/url?sa=i&amp;source=images&amp;cd=&amp;cad=rja&amp;docid=x3wkzTa7LXv5cM&amp;tbnid=DW-5Ljv7j3gBwM:&amp;ved=0CAgQjRwwAA&amp;url=http://www.medicinenet.com/diverticulosis/article.htm&amp;ei=PEYOUdulD62A2QW0jIGYCA&amp;psig=AFQjCNEl7Ywdd36n2XyE7lmF-s-K8Ye4Ag&amp;ust=13599763803011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HOW TO DISSECT A CODING ABSTRACT</a:t>
            </a:r>
            <a:endParaRPr lang="en-US" i="1" dirty="0"/>
          </a:p>
        </p:txBody>
      </p:sp>
      <p:sp>
        <p:nvSpPr>
          <p:cNvPr id="3" name="Subtitle 2"/>
          <p:cNvSpPr>
            <a:spLocks noGrp="1"/>
          </p:cNvSpPr>
          <p:nvPr>
            <p:ph type="subTitle" idx="1"/>
          </p:nvPr>
        </p:nvSpPr>
        <p:spPr/>
        <p:txBody>
          <a:bodyPr>
            <a:noAutofit/>
          </a:bodyPr>
          <a:lstStyle/>
          <a:p>
            <a:r>
              <a:rPr lang="en-US" sz="4000" i="1" dirty="0" smtClean="0"/>
              <a:t>AKA – How the heck do </a:t>
            </a:r>
          </a:p>
          <a:p>
            <a:r>
              <a:rPr lang="en-US" sz="4000" i="1" dirty="0" smtClean="0"/>
              <a:t>I  do this???</a:t>
            </a:r>
            <a:endParaRPr lang="en-US" sz="4000" i="1" dirty="0"/>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1</a:t>
            </a:fld>
            <a:endParaRPr lang="en-US"/>
          </a:p>
        </p:txBody>
      </p:sp>
    </p:spTree>
    <p:extLst>
      <p:ext uri="{BB962C8B-B14F-4D97-AF65-F5344CB8AC3E}">
        <p14:creationId xmlns:p14="http://schemas.microsoft.com/office/powerpoint/2010/main" val="620839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AND THAT, IS THE PROBLEM WITH PHYSICIAN DOCUMENTATION!</a:t>
            </a:r>
            <a:endParaRPr lang="en-US" i="1" dirty="0"/>
          </a:p>
        </p:txBody>
      </p:sp>
      <p:pic>
        <p:nvPicPr>
          <p:cNvPr id="8" name="rg_hi" descr="https://encrypted-tbn0.gstatic.com/images?q=tbn:ANd9GcSQRFbZ7FdtaHY8SadVuzaTXn-BFNsnNV-AtAhkQIV4U7xhCPNH4w"/>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0800" y="2057400"/>
            <a:ext cx="2486025" cy="1838325"/>
          </a:xfrm>
          <a:prstGeom prst="rect">
            <a:avLst/>
          </a:prstGeom>
          <a:noFill/>
          <a:ln>
            <a:noFill/>
          </a:ln>
        </p:spPr>
      </p:pic>
      <p:sp>
        <p:nvSpPr>
          <p:cNvPr id="7" name="TextBox 6"/>
          <p:cNvSpPr txBox="1"/>
          <p:nvPr/>
        </p:nvSpPr>
        <p:spPr>
          <a:xfrm>
            <a:off x="4648200" y="3276600"/>
            <a:ext cx="3581400" cy="646331"/>
          </a:xfrm>
          <a:prstGeom prst="rect">
            <a:avLst/>
          </a:prstGeom>
          <a:noFill/>
        </p:spPr>
        <p:txBody>
          <a:bodyPr wrap="square" rtlCol="0">
            <a:spAutoFit/>
          </a:bodyPr>
          <a:lstStyle/>
          <a:p>
            <a:r>
              <a:rPr lang="en-US" i="1" dirty="0" smtClean="0">
                <a:latin typeface="Algerian" pitchFamily="82" charset="0"/>
              </a:rPr>
              <a:t>Ok, so what the heck was   </a:t>
            </a:r>
          </a:p>
          <a:p>
            <a:r>
              <a:rPr lang="en-US" i="1" dirty="0" smtClean="0">
                <a:latin typeface="Algerian" pitchFamily="82" charset="0"/>
              </a:rPr>
              <a:t>         the PDX anyway???</a:t>
            </a:r>
            <a:endParaRPr lang="en-US" i="1" dirty="0">
              <a:latin typeface="Algerian" pitchFamily="82" charset="0"/>
            </a:endParaRPr>
          </a:p>
        </p:txBody>
      </p:sp>
      <p:sp>
        <p:nvSpPr>
          <p:cNvPr id="3" name="Footer Placeholder 2"/>
          <p:cNvSpPr>
            <a:spLocks noGrp="1"/>
          </p:cNvSpPr>
          <p:nvPr>
            <p:ph type="ftr" sz="quarter" idx="11"/>
          </p:nvPr>
        </p:nvSpPr>
        <p:spPr/>
        <p:txBody>
          <a:bodyPr/>
          <a:lstStyle/>
          <a:p>
            <a:r>
              <a:rPr lang="en-US" smtClean="0"/>
              <a:t>Lynn Thornton, RHIA, CCS</a:t>
            </a:r>
            <a:endParaRPr lang="en-US"/>
          </a:p>
        </p:txBody>
      </p:sp>
      <p:sp>
        <p:nvSpPr>
          <p:cNvPr id="4" name="Slide Number Placeholder 3"/>
          <p:cNvSpPr>
            <a:spLocks noGrp="1"/>
          </p:cNvSpPr>
          <p:nvPr>
            <p:ph type="sldNum" sz="quarter" idx="12"/>
          </p:nvPr>
        </p:nvSpPr>
        <p:spPr/>
        <p:txBody>
          <a:bodyPr/>
          <a:lstStyle/>
          <a:p>
            <a:fld id="{BE253AA1-14CA-4444-85E0-FF4214E4B25B}" type="slidenum">
              <a:rPr lang="en-US" smtClean="0"/>
              <a:t>10</a:t>
            </a:fld>
            <a:endParaRPr lang="en-US"/>
          </a:p>
        </p:txBody>
      </p:sp>
    </p:spTree>
    <p:extLst>
      <p:ext uri="{BB962C8B-B14F-4D97-AF65-F5344CB8AC3E}">
        <p14:creationId xmlns:p14="http://schemas.microsoft.com/office/powerpoint/2010/main" val="4166765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a:t>
            </a:r>
            <a:endParaRPr lang="en-US" dirty="0"/>
          </a:p>
        </p:txBody>
      </p:sp>
      <p:sp>
        <p:nvSpPr>
          <p:cNvPr id="3" name="Content Placeholder 2"/>
          <p:cNvSpPr>
            <a:spLocks noGrp="1"/>
          </p:cNvSpPr>
          <p:nvPr>
            <p:ph idx="1"/>
          </p:nvPr>
        </p:nvSpPr>
        <p:spPr/>
        <p:txBody>
          <a:bodyPr/>
          <a:lstStyle/>
          <a:p>
            <a:r>
              <a:rPr lang="en-US" sz="1600" dirty="0" smtClean="0"/>
              <a:t>The patient was admitted with abdominal pain in the RUQ.  Workup included an EGD that showed some mild erosive gastritis and abdominal ultrasound was positive for gallstones.</a:t>
            </a:r>
          </a:p>
          <a:p>
            <a:r>
              <a:rPr lang="en-US" sz="1600" dirty="0" smtClean="0"/>
              <a:t>PDX – Abdominal pain due to gastritis versus </a:t>
            </a:r>
            <a:r>
              <a:rPr lang="en-US" sz="1600" dirty="0" err="1" smtClean="0"/>
              <a:t>cholelithiasis</a:t>
            </a:r>
            <a:r>
              <a:rPr lang="en-US" sz="1600" dirty="0" smtClean="0"/>
              <a:t>.                                                                                                                                            Procedure EGD with biopsy of the esophagus</a:t>
            </a:r>
            <a:r>
              <a:rPr lang="en-US" dirty="0" smtClean="0"/>
              <a:t>.</a:t>
            </a:r>
          </a:p>
          <a:p>
            <a:r>
              <a:rPr lang="en-US" i="1" dirty="0" smtClean="0"/>
              <a:t>Think!</a:t>
            </a:r>
          </a:p>
          <a:p>
            <a:pPr lvl="1"/>
            <a:r>
              <a:rPr lang="en-US" dirty="0" smtClean="0"/>
              <a:t>What is the CC?</a:t>
            </a:r>
          </a:p>
          <a:p>
            <a:pPr lvl="1"/>
            <a:r>
              <a:rPr lang="en-US" dirty="0" smtClean="0"/>
              <a:t>What was found on workup?</a:t>
            </a:r>
          </a:p>
          <a:p>
            <a:pPr lvl="1"/>
            <a:r>
              <a:rPr lang="en-US" dirty="0" smtClean="0"/>
              <a:t>What is the documented PDX?</a:t>
            </a:r>
          </a:p>
          <a:p>
            <a:pPr lvl="1"/>
            <a:r>
              <a:rPr lang="en-US" dirty="0" smtClean="0"/>
              <a:t>What procedures were performed?</a:t>
            </a:r>
            <a:endParaRPr lang="en-US" dirty="0"/>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11</a:t>
            </a:fld>
            <a:endParaRPr lang="en-US"/>
          </a:p>
        </p:txBody>
      </p:sp>
    </p:spTree>
    <p:extLst>
      <p:ext uri="{BB962C8B-B14F-4D97-AF65-F5344CB8AC3E}">
        <p14:creationId xmlns:p14="http://schemas.microsoft.com/office/powerpoint/2010/main" val="3287639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Dissecting the abstract!</a:t>
            </a:r>
            <a:endParaRPr lang="en-US" i="1" dirty="0"/>
          </a:p>
        </p:txBody>
      </p:sp>
      <p:sp>
        <p:nvSpPr>
          <p:cNvPr id="3" name="Content Placeholder 2"/>
          <p:cNvSpPr>
            <a:spLocks noGrp="1"/>
          </p:cNvSpPr>
          <p:nvPr>
            <p:ph idx="1"/>
          </p:nvPr>
        </p:nvSpPr>
        <p:spPr/>
        <p:txBody>
          <a:bodyPr/>
          <a:lstStyle/>
          <a:p>
            <a:pPr marL="0" lvl="0" indent="0">
              <a:buNone/>
            </a:pPr>
            <a:r>
              <a:rPr lang="en-US" sz="1600" dirty="0">
                <a:solidFill>
                  <a:prstClr val="black"/>
                </a:solidFill>
              </a:rPr>
              <a:t>The patient was admitted with </a:t>
            </a:r>
            <a:r>
              <a:rPr lang="en-US" sz="1600" u="sng" dirty="0">
                <a:solidFill>
                  <a:prstClr val="black"/>
                </a:solidFill>
              </a:rPr>
              <a:t>abdominal pain in the RUQ</a:t>
            </a:r>
            <a:r>
              <a:rPr lang="en-US" sz="1600" dirty="0">
                <a:solidFill>
                  <a:prstClr val="black"/>
                </a:solidFill>
              </a:rPr>
              <a:t>.  </a:t>
            </a:r>
            <a:endParaRPr lang="en-US" sz="1600" dirty="0" smtClean="0">
              <a:solidFill>
                <a:prstClr val="black"/>
              </a:solidFill>
            </a:endParaRPr>
          </a:p>
          <a:p>
            <a:pPr marL="0" lvl="0" indent="0">
              <a:buNone/>
            </a:pPr>
            <a:r>
              <a:rPr lang="en-US" sz="1600" dirty="0">
                <a:solidFill>
                  <a:prstClr val="black"/>
                </a:solidFill>
              </a:rPr>
              <a:t>	</a:t>
            </a:r>
            <a:r>
              <a:rPr lang="en-US" sz="1600" dirty="0" smtClean="0">
                <a:solidFill>
                  <a:prstClr val="black"/>
                </a:solidFill>
              </a:rPr>
              <a:t>                                                                    </a:t>
            </a:r>
            <a:r>
              <a:rPr lang="en-US" sz="1600" i="1" dirty="0" smtClean="0">
                <a:solidFill>
                  <a:srgbClr val="FF0000"/>
                </a:solidFill>
              </a:rPr>
              <a:t>Chief Complaint</a:t>
            </a:r>
            <a:endParaRPr lang="en-US" sz="1600" i="1" dirty="0">
              <a:solidFill>
                <a:srgbClr val="FF0000"/>
              </a:solidFill>
            </a:endParaRPr>
          </a:p>
          <a:p>
            <a:pPr marL="0" lvl="0" indent="0">
              <a:buNone/>
            </a:pPr>
            <a:r>
              <a:rPr lang="en-US" sz="1600" dirty="0" smtClean="0">
                <a:solidFill>
                  <a:prstClr val="black"/>
                </a:solidFill>
              </a:rPr>
              <a:t>Workup </a:t>
            </a:r>
            <a:r>
              <a:rPr lang="en-US" sz="1600" dirty="0">
                <a:solidFill>
                  <a:prstClr val="black"/>
                </a:solidFill>
              </a:rPr>
              <a:t>included an EGD that showed some mild </a:t>
            </a:r>
            <a:r>
              <a:rPr lang="en-US" sz="1600" u="sng" dirty="0">
                <a:solidFill>
                  <a:prstClr val="black"/>
                </a:solidFill>
              </a:rPr>
              <a:t>erosive gastritis </a:t>
            </a:r>
            <a:r>
              <a:rPr lang="en-US" sz="1600" dirty="0">
                <a:solidFill>
                  <a:prstClr val="black"/>
                </a:solidFill>
              </a:rPr>
              <a:t>and </a:t>
            </a:r>
            <a:r>
              <a:rPr lang="en-US" sz="1600" dirty="0" smtClean="0">
                <a:solidFill>
                  <a:prstClr val="black"/>
                </a:solidFill>
              </a:rPr>
              <a:t>abdominal </a:t>
            </a:r>
            <a:r>
              <a:rPr lang="en-US" sz="1600" dirty="0">
                <a:solidFill>
                  <a:prstClr val="black"/>
                </a:solidFill>
              </a:rPr>
              <a:t>ultrasound was </a:t>
            </a:r>
            <a:r>
              <a:rPr lang="en-US" sz="1600" dirty="0" smtClean="0">
                <a:solidFill>
                  <a:prstClr val="black"/>
                </a:solidFill>
              </a:rPr>
              <a:t>positive </a:t>
            </a:r>
            <a:r>
              <a:rPr lang="en-US" sz="1600" u="sng" dirty="0">
                <a:solidFill>
                  <a:prstClr val="black"/>
                </a:solidFill>
              </a:rPr>
              <a:t>for gallstones</a:t>
            </a:r>
            <a:r>
              <a:rPr lang="en-US" sz="1600" dirty="0" smtClean="0">
                <a:solidFill>
                  <a:prstClr val="black"/>
                </a:solidFill>
              </a:rPr>
              <a:t>.</a:t>
            </a:r>
          </a:p>
          <a:p>
            <a:pPr marL="0" lvl="0" indent="0">
              <a:buNone/>
            </a:pPr>
            <a:endParaRPr lang="en-US" sz="1600" dirty="0">
              <a:solidFill>
                <a:prstClr val="black"/>
              </a:solidFill>
            </a:endParaRPr>
          </a:p>
          <a:p>
            <a:pPr marL="0" lvl="0" indent="0">
              <a:buNone/>
            </a:pPr>
            <a:r>
              <a:rPr lang="en-US" sz="1600" i="1" dirty="0" smtClean="0">
                <a:solidFill>
                  <a:srgbClr val="FF0000"/>
                </a:solidFill>
              </a:rPr>
              <a:t>                                                           Clinically </a:t>
            </a:r>
          </a:p>
          <a:p>
            <a:pPr marL="0" lvl="0" indent="0">
              <a:buNone/>
            </a:pPr>
            <a:r>
              <a:rPr lang="en-US" sz="1600" i="1" dirty="0">
                <a:solidFill>
                  <a:srgbClr val="FF0000"/>
                </a:solidFill>
              </a:rPr>
              <a:t> </a:t>
            </a:r>
            <a:r>
              <a:rPr lang="en-US" sz="1600" i="1" dirty="0" smtClean="0">
                <a:solidFill>
                  <a:srgbClr val="FF0000"/>
                </a:solidFill>
              </a:rPr>
              <a:t>                                                         Relevant!</a:t>
            </a:r>
            <a:endParaRPr lang="en-US" sz="1600" i="1" dirty="0">
              <a:solidFill>
                <a:srgbClr val="FF0000"/>
              </a:solidFill>
            </a:endParaRPr>
          </a:p>
          <a:p>
            <a:pPr marL="0" lvl="0" indent="0">
              <a:buNone/>
            </a:pPr>
            <a:r>
              <a:rPr lang="en-US" sz="1600" dirty="0">
                <a:solidFill>
                  <a:prstClr val="black"/>
                </a:solidFill>
              </a:rPr>
              <a:t>PDX – </a:t>
            </a:r>
            <a:r>
              <a:rPr lang="en-US" sz="1600" u="sng" dirty="0">
                <a:solidFill>
                  <a:prstClr val="black"/>
                </a:solidFill>
              </a:rPr>
              <a:t>Abdominal pain </a:t>
            </a:r>
            <a:r>
              <a:rPr lang="en-US" sz="1600" dirty="0">
                <a:solidFill>
                  <a:prstClr val="black"/>
                </a:solidFill>
              </a:rPr>
              <a:t>due to </a:t>
            </a:r>
            <a:r>
              <a:rPr lang="en-US" sz="1600" u="sng" dirty="0">
                <a:solidFill>
                  <a:prstClr val="black"/>
                </a:solidFill>
              </a:rPr>
              <a:t>gastritis versus </a:t>
            </a:r>
            <a:r>
              <a:rPr lang="en-US" sz="1600" u="sng" dirty="0" err="1">
                <a:solidFill>
                  <a:prstClr val="black"/>
                </a:solidFill>
              </a:rPr>
              <a:t>cholilithiasis</a:t>
            </a:r>
            <a:r>
              <a:rPr lang="en-US" sz="1600" dirty="0">
                <a:solidFill>
                  <a:prstClr val="black"/>
                </a:solidFill>
              </a:rPr>
              <a:t>.         </a:t>
            </a:r>
            <a:endParaRPr lang="en-US" sz="1600" dirty="0" smtClean="0">
              <a:solidFill>
                <a:prstClr val="black"/>
              </a:solidFill>
            </a:endParaRPr>
          </a:p>
          <a:p>
            <a:pPr marL="0" lvl="0" indent="0">
              <a:buNone/>
            </a:pPr>
            <a:r>
              <a:rPr lang="en-US" sz="1600" dirty="0">
                <a:solidFill>
                  <a:prstClr val="black"/>
                </a:solidFill>
              </a:rPr>
              <a:t> </a:t>
            </a:r>
            <a:r>
              <a:rPr lang="en-US" sz="1600" dirty="0" smtClean="0">
                <a:solidFill>
                  <a:prstClr val="black"/>
                </a:solidFill>
              </a:rPr>
              <a:t>              </a:t>
            </a:r>
          </a:p>
          <a:p>
            <a:pPr marL="0" lvl="0" indent="0">
              <a:buNone/>
            </a:pPr>
            <a:r>
              <a:rPr lang="en-US" sz="1600" dirty="0">
                <a:solidFill>
                  <a:prstClr val="black"/>
                </a:solidFill>
              </a:rPr>
              <a:t> </a:t>
            </a:r>
            <a:r>
              <a:rPr lang="en-US" sz="1600" dirty="0" smtClean="0">
                <a:solidFill>
                  <a:prstClr val="black"/>
                </a:solidFill>
              </a:rPr>
              <a:t>                                  </a:t>
            </a:r>
            <a:r>
              <a:rPr lang="en-US" sz="1600" dirty="0" smtClean="0">
                <a:solidFill>
                  <a:srgbClr val="FF0000"/>
                </a:solidFill>
              </a:rPr>
              <a:t>PDX       </a:t>
            </a:r>
            <a:r>
              <a:rPr lang="en-US" sz="1600" dirty="0" smtClean="0">
                <a:solidFill>
                  <a:prstClr val="black"/>
                </a:solidFill>
              </a:rPr>
              <a:t>                                                  </a:t>
            </a:r>
            <a:r>
              <a:rPr lang="en-US" sz="1600" dirty="0" smtClean="0">
                <a:solidFill>
                  <a:srgbClr val="FF0000"/>
                </a:solidFill>
              </a:rPr>
              <a:t>What are the guidelines for comparative 					         and contrasting diagnoses?</a:t>
            </a:r>
          </a:p>
          <a:p>
            <a:pPr marL="0" lvl="0" indent="0">
              <a:buNone/>
            </a:pPr>
            <a:r>
              <a:rPr lang="en-US" sz="1600" dirty="0" smtClean="0">
                <a:solidFill>
                  <a:prstClr val="black"/>
                </a:solidFill>
              </a:rPr>
              <a:t>     </a:t>
            </a:r>
            <a:endParaRPr lang="en-US" sz="1600" dirty="0">
              <a:solidFill>
                <a:prstClr val="black"/>
              </a:solidFill>
            </a:endParaRPr>
          </a:p>
          <a:p>
            <a:pPr marL="0" lvl="0" indent="0">
              <a:buNone/>
            </a:pPr>
            <a:r>
              <a:rPr lang="en-US" sz="1600" dirty="0" smtClean="0">
                <a:solidFill>
                  <a:prstClr val="black"/>
                </a:solidFill>
              </a:rPr>
              <a:t>Procedure </a:t>
            </a:r>
            <a:r>
              <a:rPr lang="en-US" sz="1600" dirty="0">
                <a:solidFill>
                  <a:prstClr val="black"/>
                </a:solidFill>
              </a:rPr>
              <a:t>EGD with biopsy of the esophagus</a:t>
            </a:r>
            <a:r>
              <a:rPr lang="en-US" dirty="0">
                <a:solidFill>
                  <a:prstClr val="black"/>
                </a:solidFill>
              </a:rPr>
              <a:t>.</a:t>
            </a:r>
          </a:p>
          <a:p>
            <a:endParaRPr lang="en-US" dirty="0"/>
          </a:p>
        </p:txBody>
      </p:sp>
      <p:cxnSp>
        <p:nvCxnSpPr>
          <p:cNvPr id="5" name="Straight Arrow Connector 4"/>
          <p:cNvCxnSpPr/>
          <p:nvPr/>
        </p:nvCxnSpPr>
        <p:spPr>
          <a:xfrm>
            <a:off x="4038600" y="19050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393035" y="25146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2705100"/>
            <a:ext cx="10668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00200" y="38862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267200" y="3886200"/>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12</a:t>
            </a:fld>
            <a:endParaRPr lang="en-US"/>
          </a:p>
        </p:txBody>
      </p:sp>
    </p:spTree>
    <p:extLst>
      <p:ext uri="{BB962C8B-B14F-4D97-AF65-F5344CB8AC3E}">
        <p14:creationId xmlns:p14="http://schemas.microsoft.com/office/powerpoint/2010/main" val="2687840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POA </a:t>
            </a:r>
            <a:endParaRPr lang="en-US" dirty="0"/>
          </a:p>
        </p:txBody>
      </p:sp>
      <p:sp>
        <p:nvSpPr>
          <p:cNvPr id="5" name="Content Placeholder 4"/>
          <p:cNvSpPr>
            <a:spLocks noGrp="1"/>
          </p:cNvSpPr>
          <p:nvPr>
            <p:ph idx="1"/>
          </p:nvPr>
        </p:nvSpPr>
        <p:spPr/>
        <p:txBody>
          <a:bodyPr/>
          <a:lstStyle/>
          <a:p>
            <a:r>
              <a:rPr lang="en-US" dirty="0" smtClean="0"/>
              <a:t>The problem for coders;</a:t>
            </a:r>
          </a:p>
          <a:p>
            <a:pPr lvl="1"/>
            <a:r>
              <a:rPr lang="en-US" dirty="0" smtClean="0"/>
              <a:t>Did they have it when they walked in the door???</a:t>
            </a:r>
          </a:p>
          <a:p>
            <a:pPr lvl="1"/>
            <a:endParaRPr lang="en-US" dirty="0"/>
          </a:p>
        </p:txBody>
      </p:sp>
      <p:pic>
        <p:nvPicPr>
          <p:cNvPr id="6" name="Picture 5" descr="https://encrypted-tbn0.gstatic.com/images?q=tbn:ANd9GcTfSaGTxIw4TwGK336V9b1KAjlseIm_LUK3nNuY4OZAKhE9OvTUvqIquw"/>
          <p:cNvPicPr/>
          <p:nvPr/>
        </p:nvPicPr>
        <p:blipFill>
          <a:blip r:embed="rId2">
            <a:extLst>
              <a:ext uri="{28A0092B-C50C-407E-A947-70E740481C1C}">
                <a14:useLocalDpi xmlns:a14="http://schemas.microsoft.com/office/drawing/2010/main" val="0"/>
              </a:ext>
            </a:extLst>
          </a:blip>
          <a:srcRect/>
          <a:stretch>
            <a:fillRect/>
          </a:stretch>
        </p:blipFill>
        <p:spPr bwMode="auto">
          <a:xfrm>
            <a:off x="1667862" y="3848219"/>
            <a:ext cx="2616200" cy="2119012"/>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5293" y="2819400"/>
            <a:ext cx="3314507"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902868" y="3048000"/>
            <a:ext cx="1447800" cy="800219"/>
          </a:xfrm>
          <a:prstGeom prst="rect">
            <a:avLst/>
          </a:prstGeom>
          <a:noFill/>
        </p:spPr>
        <p:txBody>
          <a:bodyPr wrap="square" rtlCol="0">
            <a:spAutoFit/>
          </a:bodyPr>
          <a:lstStyle/>
          <a:p>
            <a:r>
              <a:rPr lang="en-US" sz="1400" i="1" dirty="0" smtClean="0"/>
              <a:t>Gee, maybe I should document it was POA</a:t>
            </a:r>
            <a:r>
              <a:rPr lang="en-US" i="1" dirty="0" smtClean="0"/>
              <a:t>?</a:t>
            </a:r>
            <a:endParaRPr lang="en-US" i="1" dirty="0"/>
          </a:p>
        </p:txBody>
      </p:sp>
      <p:sp>
        <p:nvSpPr>
          <p:cNvPr id="3" name="Footer Placeholder 2"/>
          <p:cNvSpPr>
            <a:spLocks noGrp="1"/>
          </p:cNvSpPr>
          <p:nvPr>
            <p:ph type="ftr" sz="quarter" idx="11"/>
          </p:nvPr>
        </p:nvSpPr>
        <p:spPr/>
        <p:txBody>
          <a:bodyPr/>
          <a:lstStyle/>
          <a:p>
            <a:r>
              <a:rPr lang="en-US" smtClean="0"/>
              <a:t>Lynn Thornton, RHIA, CCS</a:t>
            </a:r>
            <a:endParaRPr lang="en-US"/>
          </a:p>
        </p:txBody>
      </p:sp>
      <p:sp>
        <p:nvSpPr>
          <p:cNvPr id="4" name="Slide Number Placeholder 3"/>
          <p:cNvSpPr>
            <a:spLocks noGrp="1"/>
          </p:cNvSpPr>
          <p:nvPr>
            <p:ph type="sldNum" sz="quarter" idx="12"/>
          </p:nvPr>
        </p:nvSpPr>
        <p:spPr/>
        <p:txBody>
          <a:bodyPr/>
          <a:lstStyle/>
          <a:p>
            <a:fld id="{BE253AA1-14CA-4444-85E0-FF4214E4B25B}" type="slidenum">
              <a:rPr lang="en-US" smtClean="0"/>
              <a:t>13</a:t>
            </a:fld>
            <a:endParaRPr lang="en-US"/>
          </a:p>
        </p:txBody>
      </p:sp>
    </p:spTree>
    <p:extLst>
      <p:ext uri="{BB962C8B-B14F-4D97-AF65-F5344CB8AC3E}">
        <p14:creationId xmlns:p14="http://schemas.microsoft.com/office/powerpoint/2010/main" val="3610738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KNOW???</a:t>
            </a:r>
            <a:endParaRPr lang="en-US" dirty="0"/>
          </a:p>
        </p:txBody>
      </p:sp>
      <p:sp>
        <p:nvSpPr>
          <p:cNvPr id="3" name="Content Placeholder 2"/>
          <p:cNvSpPr>
            <a:spLocks noGrp="1"/>
          </p:cNvSpPr>
          <p:nvPr>
            <p:ph idx="1"/>
          </p:nvPr>
        </p:nvSpPr>
        <p:spPr/>
        <p:txBody>
          <a:bodyPr/>
          <a:lstStyle/>
          <a:p>
            <a:r>
              <a:rPr lang="en-US" dirty="0" smtClean="0"/>
              <a:t>Look for medications to treat on admission.</a:t>
            </a:r>
          </a:p>
          <a:p>
            <a:r>
              <a:rPr lang="en-US" dirty="0" smtClean="0"/>
              <a:t>Look at lab values on day of admission.</a:t>
            </a:r>
          </a:p>
          <a:p>
            <a:r>
              <a:rPr lang="en-US" dirty="0" smtClean="0"/>
              <a:t>Keep notes as you code based on the document type.</a:t>
            </a:r>
          </a:p>
          <a:p>
            <a:pPr lvl="1"/>
            <a:r>
              <a:rPr lang="en-US" dirty="0" smtClean="0"/>
              <a:t>CC – from ER record or from H/P </a:t>
            </a:r>
          </a:p>
          <a:p>
            <a:pPr lvl="1"/>
            <a:r>
              <a:rPr lang="en-US" dirty="0" smtClean="0"/>
              <a:t>POA DX – Review H/P</a:t>
            </a:r>
          </a:p>
          <a:p>
            <a:pPr lvl="2"/>
            <a:r>
              <a:rPr lang="en-US" dirty="0" smtClean="0"/>
              <a:t>Scan for all conditions present at the time the order for admission was written.  </a:t>
            </a:r>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14</a:t>
            </a:fld>
            <a:endParaRPr lang="en-US"/>
          </a:p>
        </p:txBody>
      </p:sp>
    </p:spTree>
    <p:extLst>
      <p:ext uri="{BB962C8B-B14F-4D97-AF65-F5344CB8AC3E}">
        <p14:creationId xmlns:p14="http://schemas.microsoft.com/office/powerpoint/2010/main" val="1352086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about the EGD???</a:t>
            </a:r>
            <a:endParaRPr lang="en-US" i="1" dirty="0"/>
          </a:p>
        </p:txBody>
      </p:sp>
      <p:sp>
        <p:nvSpPr>
          <p:cNvPr id="3" name="Content Placeholder 2"/>
          <p:cNvSpPr>
            <a:spLocks noGrp="1"/>
          </p:cNvSpPr>
          <p:nvPr>
            <p:ph idx="1"/>
          </p:nvPr>
        </p:nvSpPr>
        <p:spPr/>
        <p:txBody>
          <a:bodyPr/>
          <a:lstStyle/>
          <a:p>
            <a:r>
              <a:rPr lang="en-US" dirty="0" smtClean="0"/>
              <a:t>Esophagogastroduodenoscopy - EGD</a:t>
            </a:r>
          </a:p>
          <a:p>
            <a:pPr lvl="1"/>
            <a:r>
              <a:rPr lang="en-US" dirty="0" smtClean="0"/>
              <a:t>Service mandates scope is inserted to duodenum</a:t>
            </a:r>
          </a:p>
          <a:p>
            <a:pPr lvl="1"/>
            <a:r>
              <a:rPr lang="en-US" dirty="0" smtClean="0"/>
              <a:t>Biopsy was up in esophagus???</a:t>
            </a:r>
          </a:p>
          <a:p>
            <a:pPr marL="457200" lvl="1" indent="0">
              <a:buNone/>
            </a:pPr>
            <a:endParaRPr lang="en-US" dirty="0"/>
          </a:p>
          <a:p>
            <a:pPr lvl="1"/>
            <a:endParaRPr lang="en-US" dirty="0"/>
          </a:p>
        </p:txBody>
      </p:sp>
      <p:pic>
        <p:nvPicPr>
          <p:cNvPr id="6" name="rg_hi" descr="https://encrypted-tbn2.gstatic.com/images?q=tbn:ANd9GcQBwrlMvwCdD0sRz5tnaslGAjY6Kb14izY0YrEx1jFIxIbSZuWpgw">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276600"/>
            <a:ext cx="2834640" cy="2834640"/>
          </a:xfrm>
          <a:prstGeom prst="rect">
            <a:avLst/>
          </a:prstGeom>
          <a:noFill/>
          <a:ln>
            <a:noFill/>
          </a:ln>
        </p:spPr>
      </p:pic>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15</a:t>
            </a:fld>
            <a:endParaRPr lang="en-US"/>
          </a:p>
        </p:txBody>
      </p:sp>
    </p:spTree>
    <p:extLst>
      <p:ext uri="{BB962C8B-B14F-4D97-AF65-F5344CB8AC3E}">
        <p14:creationId xmlns:p14="http://schemas.microsoft.com/office/powerpoint/2010/main" val="2535483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 ICD-9-CM</a:t>
            </a:r>
            <a:endParaRPr lang="en-US" dirty="0"/>
          </a:p>
        </p:txBody>
      </p:sp>
      <p:sp>
        <p:nvSpPr>
          <p:cNvPr id="3" name="Content Placeholder 2"/>
          <p:cNvSpPr>
            <a:spLocks noGrp="1"/>
          </p:cNvSpPr>
          <p:nvPr>
            <p:ph idx="1"/>
          </p:nvPr>
        </p:nvSpPr>
        <p:spPr/>
        <p:txBody>
          <a:bodyPr/>
          <a:lstStyle/>
          <a:p>
            <a:r>
              <a:rPr lang="en-US" smtClean="0"/>
              <a:t>EGD with Biopsy – only one code for both the EGD and the biopsy regardless of location.  </a:t>
            </a:r>
          </a:p>
          <a:p>
            <a:endParaRPr lang="en-US" dirty="0"/>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16</a:t>
            </a:fld>
            <a:endParaRPr lang="en-US"/>
          </a:p>
        </p:txBody>
      </p:sp>
    </p:spTree>
    <p:extLst>
      <p:ext uri="{BB962C8B-B14F-4D97-AF65-F5344CB8AC3E}">
        <p14:creationId xmlns:p14="http://schemas.microsoft.com/office/powerpoint/2010/main" val="299549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CASE IS DIFFERENT…</a:t>
            </a:r>
            <a:endParaRPr lang="en-US" dirty="0"/>
          </a:p>
        </p:txBody>
      </p:sp>
      <p:sp>
        <p:nvSpPr>
          <p:cNvPr id="3" name="Content Placeholder 2"/>
          <p:cNvSpPr>
            <a:spLocks noGrp="1"/>
          </p:cNvSpPr>
          <p:nvPr>
            <p:ph idx="1"/>
          </p:nvPr>
        </p:nvSpPr>
        <p:spPr/>
        <p:txBody>
          <a:bodyPr/>
          <a:lstStyle/>
          <a:p>
            <a:r>
              <a:rPr lang="en-US" dirty="0" smtClean="0"/>
              <a:t>And yet coding process is essentially the same.</a:t>
            </a:r>
          </a:p>
          <a:p>
            <a:r>
              <a:rPr lang="en-US" dirty="0" smtClean="0"/>
              <a:t>Coding is like being a detective!</a:t>
            </a:r>
          </a:p>
          <a:p>
            <a:r>
              <a:rPr lang="en-US" dirty="0" smtClean="0"/>
              <a:t>Your clinical knowledge and organization of data is important to your success.  </a:t>
            </a:r>
          </a:p>
          <a:p>
            <a:endParaRPr lang="en-US" dirty="0"/>
          </a:p>
        </p:txBody>
      </p:sp>
      <p:pic>
        <p:nvPicPr>
          <p:cNvPr id="4" name="rg_hi" descr="https://encrypted-tbn0.gstatic.com/images?q=tbn:ANd9GcSQRFbZ7FdtaHY8SadVuzaTXn-BFNsnNV-AtAhkQIV4U7xhCPNH4w"/>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419600"/>
            <a:ext cx="2489200" cy="1841500"/>
          </a:xfrm>
          <a:prstGeom prst="rect">
            <a:avLst/>
          </a:prstGeom>
          <a:noFill/>
          <a:ln>
            <a:noFill/>
          </a:ln>
        </p:spPr>
      </p:pic>
      <p:sp>
        <p:nvSpPr>
          <p:cNvPr id="5" name="Footer Placeholder 4"/>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2</a:t>
            </a:fld>
            <a:endParaRPr lang="en-US"/>
          </a:p>
        </p:txBody>
      </p:sp>
    </p:spTree>
    <p:extLst>
      <p:ext uri="{BB962C8B-B14F-4D97-AF65-F5344CB8AC3E}">
        <p14:creationId xmlns:p14="http://schemas.microsoft.com/office/powerpoint/2010/main" val="277107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MANY DOCUMENTS, </a:t>
            </a:r>
            <a:br>
              <a:rPr lang="en-US" dirty="0" smtClean="0"/>
            </a:br>
            <a:r>
              <a:rPr lang="en-US" dirty="0" smtClean="0"/>
              <a:t>SO LITTLE TIME!</a:t>
            </a:r>
            <a:endParaRPr lang="en-US" dirty="0"/>
          </a:p>
        </p:txBody>
      </p:sp>
      <p:sp>
        <p:nvSpPr>
          <p:cNvPr id="3" name="Content Placeholder 2"/>
          <p:cNvSpPr>
            <a:spLocks noGrp="1"/>
          </p:cNvSpPr>
          <p:nvPr>
            <p:ph idx="1"/>
          </p:nvPr>
        </p:nvSpPr>
        <p:spPr/>
        <p:txBody>
          <a:bodyPr/>
          <a:lstStyle/>
          <a:p>
            <a:r>
              <a:rPr lang="en-US" dirty="0" smtClean="0"/>
              <a:t>Know which documents you may code from.</a:t>
            </a:r>
          </a:p>
          <a:p>
            <a:r>
              <a:rPr lang="en-US" dirty="0" smtClean="0"/>
              <a:t>Who has the final decision in a complex case regarding the final diagnosis.</a:t>
            </a:r>
          </a:p>
          <a:p>
            <a:r>
              <a:rPr lang="en-US" dirty="0" smtClean="0"/>
              <a:t>What documentation you may use in coding the encounter.</a:t>
            </a:r>
          </a:p>
          <a:p>
            <a:endParaRPr lang="en-US" dirty="0"/>
          </a:p>
        </p:txBody>
      </p:sp>
      <p:pic>
        <p:nvPicPr>
          <p:cNvPr id="5" name="irc_mi" descr="http://www.wizardofdraws.com/images/detective2.gif"/>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191000"/>
            <a:ext cx="3733800" cy="2413000"/>
          </a:xfrm>
          <a:prstGeom prst="rect">
            <a:avLst/>
          </a:prstGeom>
          <a:noFill/>
          <a:ln>
            <a:noFill/>
          </a:ln>
        </p:spPr>
      </p:pic>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6" name="Slide Number Placeholder 5"/>
          <p:cNvSpPr>
            <a:spLocks noGrp="1"/>
          </p:cNvSpPr>
          <p:nvPr>
            <p:ph type="sldNum" sz="quarter" idx="12"/>
          </p:nvPr>
        </p:nvSpPr>
        <p:spPr/>
        <p:txBody>
          <a:bodyPr/>
          <a:lstStyle/>
          <a:p>
            <a:fld id="{BE253AA1-14CA-4444-85E0-FF4214E4B25B}" type="slidenum">
              <a:rPr lang="en-US" smtClean="0"/>
              <a:t>3</a:t>
            </a:fld>
            <a:endParaRPr lang="en-US"/>
          </a:p>
        </p:txBody>
      </p:sp>
    </p:spTree>
    <p:extLst>
      <p:ext uri="{BB962C8B-B14F-4D97-AF65-F5344CB8AC3E}">
        <p14:creationId xmlns:p14="http://schemas.microsoft.com/office/powerpoint/2010/main" val="1701849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A PLAN OF ATTACK IS THE KEY!</a:t>
            </a:r>
            <a:endParaRPr lang="en-US" dirty="0"/>
          </a:p>
        </p:txBody>
      </p:sp>
      <p:sp>
        <p:nvSpPr>
          <p:cNvPr id="3" name="Content Placeholder 2"/>
          <p:cNvSpPr>
            <a:spLocks noGrp="1"/>
          </p:cNvSpPr>
          <p:nvPr>
            <p:ph idx="1"/>
          </p:nvPr>
        </p:nvSpPr>
        <p:spPr/>
        <p:txBody>
          <a:bodyPr/>
          <a:lstStyle/>
          <a:p>
            <a:r>
              <a:rPr lang="en-US" dirty="0" smtClean="0"/>
              <a:t>What should you look at first?</a:t>
            </a:r>
          </a:p>
          <a:p>
            <a:pPr lvl="1"/>
            <a:r>
              <a:rPr lang="en-US" dirty="0" smtClean="0"/>
              <a:t>Think, why was the patient here???</a:t>
            </a:r>
          </a:p>
          <a:p>
            <a:pPr lvl="1"/>
            <a:endParaRPr lang="en-US" dirty="0"/>
          </a:p>
          <a:p>
            <a:pPr lvl="1"/>
            <a:endParaRPr lang="en-US" dirty="0" smtClean="0"/>
          </a:p>
        </p:txBody>
      </p:sp>
      <p:pic>
        <p:nvPicPr>
          <p:cNvPr id="6" name="12542366" descr="Funny_doctor : cow cartoon Stock Photo"/>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743200"/>
            <a:ext cx="2839720" cy="3048000"/>
          </a:xfrm>
          <a:prstGeom prst="rect">
            <a:avLst/>
          </a:prstGeom>
          <a:noFill/>
          <a:ln>
            <a:noFill/>
          </a:ln>
        </p:spPr>
      </p:pic>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4</a:t>
            </a:fld>
            <a:endParaRPr lang="en-US"/>
          </a:p>
        </p:txBody>
      </p:sp>
    </p:spTree>
    <p:extLst>
      <p:ext uri="{BB962C8B-B14F-4D97-AF65-F5344CB8AC3E}">
        <p14:creationId xmlns:p14="http://schemas.microsoft.com/office/powerpoint/2010/main" val="333979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Review of a Case Scenarios</a:t>
            </a:r>
            <a:endParaRPr lang="en-US" dirty="0"/>
          </a:p>
        </p:txBody>
      </p:sp>
      <p:sp>
        <p:nvSpPr>
          <p:cNvPr id="3" name="Content Placeholder 2"/>
          <p:cNvSpPr>
            <a:spLocks noGrp="1"/>
          </p:cNvSpPr>
          <p:nvPr>
            <p:ph idx="1"/>
          </p:nvPr>
        </p:nvSpPr>
        <p:spPr/>
        <p:txBody>
          <a:bodyPr>
            <a:normAutofit/>
          </a:bodyPr>
          <a:lstStyle/>
          <a:p>
            <a:pPr marL="0" indent="0">
              <a:buNone/>
            </a:pPr>
            <a:r>
              <a:rPr lang="en-US" sz="1200" dirty="0" smtClean="0"/>
              <a:t>The patient was admitted for takedown of colostomy.  The patient underwent a colostomy 3 months ago after colon resection was performed for perforated diverticulitis.  The patient was taken to the OR for colostomy reversal with end to end anastomosis.                                                                                                                                                                                                          Final diagnosis Perforated diverticulitis                                                                                                                                                         Procedure Colostomy Takedown</a:t>
            </a:r>
          </a:p>
          <a:p>
            <a:pPr marL="0" indent="0">
              <a:buNone/>
            </a:pPr>
            <a:r>
              <a:rPr lang="en-US" sz="1200" dirty="0" smtClean="0"/>
              <a:t>  </a:t>
            </a:r>
          </a:p>
          <a:p>
            <a:pPr marL="0" indent="0">
              <a:buNone/>
            </a:pPr>
            <a:endParaRPr lang="en-US" sz="1200" dirty="0"/>
          </a:p>
          <a:p>
            <a:pPr marL="0" indent="0">
              <a:buNone/>
            </a:pPr>
            <a:endParaRPr lang="en-US" sz="1200" dirty="0"/>
          </a:p>
          <a:p>
            <a:pPr marL="0" indent="0">
              <a:buNone/>
            </a:pPr>
            <a:endParaRPr lang="en-US" sz="1200" dirty="0" smtClean="0"/>
          </a:p>
        </p:txBody>
      </p:sp>
      <p:pic>
        <p:nvPicPr>
          <p:cNvPr id="4" name="Picture 3" descr="https://encrypted-tbn0.gstatic.com/images?q=tbn:ANd9GcTeVTVVWgUV7AJ1aBEO4FA9n6kLsqgjCBGlvXmi4Dxox5TMDBI_w9d-s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886200"/>
            <a:ext cx="3540125" cy="2194560"/>
          </a:xfrm>
          <a:prstGeom prst="rect">
            <a:avLst/>
          </a:prstGeom>
          <a:noFill/>
          <a:ln>
            <a:noFill/>
          </a:ln>
        </p:spPr>
      </p:pic>
      <p:pic>
        <p:nvPicPr>
          <p:cNvPr id="5" name="Picture 4" descr="https://encrypted-tbn0.gstatic.com/images?q=tbn:ANd9GcQZdlq1pog9lcRwNIk5_UBT58cDaKO4rZWh0ArzQXBUGmZ_NEZeG6bGl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999402" y="2703877"/>
            <a:ext cx="781050" cy="857250"/>
          </a:xfrm>
          <a:prstGeom prst="rect">
            <a:avLst/>
          </a:prstGeom>
          <a:noFill/>
          <a:ln>
            <a:noFill/>
          </a:ln>
        </p:spPr>
      </p:pic>
      <p:pic>
        <p:nvPicPr>
          <p:cNvPr id="6" name="Picture 5" descr="https://encrypted-tbn0.gstatic.com/images?q=tbn:ANd9GcQZdlq1pog9lcRwNIk5_UBT58cDaKO4rZWh0ArzQXBUGmZ_NEZeG6bGl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164685" y="3886200"/>
            <a:ext cx="781050" cy="857250"/>
          </a:xfrm>
          <a:prstGeom prst="rect">
            <a:avLst/>
          </a:prstGeom>
          <a:noFill/>
          <a:ln>
            <a:noFill/>
          </a:ln>
        </p:spPr>
      </p:pic>
      <p:pic>
        <p:nvPicPr>
          <p:cNvPr id="7" name="Picture 6" descr="https://encrypted-tbn0.gstatic.com/images?q=tbn:ANd9GcQZdlq1pog9lcRwNIk5_UBT58cDaKO4rZWh0ArzQXBUGmZ_NEZeG6bGl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555210" y="2895600"/>
            <a:ext cx="781050" cy="857250"/>
          </a:xfrm>
          <a:prstGeom prst="rect">
            <a:avLst/>
          </a:prstGeom>
          <a:noFill/>
          <a:ln>
            <a:noFill/>
          </a:ln>
        </p:spPr>
      </p:pic>
      <p:pic>
        <p:nvPicPr>
          <p:cNvPr id="8" name="Picture 7" descr="https://encrypted-tbn0.gstatic.com/images?q=tbn:ANd9GcQZdlq1pog9lcRwNIk5_UBT58cDaKO4rZWh0ArzQXBUGmZ_NEZeG6bGl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976606"/>
            <a:ext cx="781050" cy="857250"/>
          </a:xfrm>
          <a:prstGeom prst="rect">
            <a:avLst/>
          </a:prstGeom>
          <a:noFill/>
          <a:ln>
            <a:noFill/>
          </a:ln>
        </p:spPr>
      </p:pic>
      <p:pic>
        <p:nvPicPr>
          <p:cNvPr id="9" name="Picture 8" descr="https://encrypted-tbn0.gstatic.com/images?q=tbn:ANd9GcQZdlq1pog9lcRwNIk5_UBT58cDaKO4rZWh0ArzQXBUGmZ_NEZeG6bGl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126230"/>
            <a:ext cx="781050" cy="857250"/>
          </a:xfrm>
          <a:prstGeom prst="rect">
            <a:avLst/>
          </a:prstGeom>
          <a:noFill/>
          <a:ln>
            <a:noFill/>
          </a:ln>
        </p:spPr>
      </p:pic>
      <p:pic>
        <p:nvPicPr>
          <p:cNvPr id="10" name="Picture 9" descr="https://encrypted-tbn0.gstatic.com/images?q=tbn:ANd9GcQZdlq1pog9lcRwNIk5_UBT58cDaKO4rZWh0ArzQXBUGmZ_NEZeG6bGl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457575"/>
            <a:ext cx="781050" cy="857250"/>
          </a:xfrm>
          <a:prstGeom prst="rect">
            <a:avLst/>
          </a:prstGeom>
          <a:noFill/>
          <a:ln>
            <a:noFill/>
          </a:ln>
        </p:spPr>
      </p:pic>
      <p:sp>
        <p:nvSpPr>
          <p:cNvPr id="11" name="Footer Placeholder 10"/>
          <p:cNvSpPr>
            <a:spLocks noGrp="1"/>
          </p:cNvSpPr>
          <p:nvPr>
            <p:ph type="ftr" sz="quarter" idx="11"/>
          </p:nvPr>
        </p:nvSpPr>
        <p:spPr/>
        <p:txBody>
          <a:bodyPr/>
          <a:lstStyle/>
          <a:p>
            <a:r>
              <a:rPr lang="en-US" smtClean="0"/>
              <a:t>Lynn Thornton, RHIA, CCS</a:t>
            </a:r>
            <a:endParaRPr lang="en-US"/>
          </a:p>
        </p:txBody>
      </p:sp>
      <p:sp>
        <p:nvSpPr>
          <p:cNvPr id="12" name="Slide Number Placeholder 11"/>
          <p:cNvSpPr>
            <a:spLocks noGrp="1"/>
          </p:cNvSpPr>
          <p:nvPr>
            <p:ph type="sldNum" sz="quarter" idx="12"/>
          </p:nvPr>
        </p:nvSpPr>
        <p:spPr/>
        <p:txBody>
          <a:bodyPr/>
          <a:lstStyle/>
          <a:p>
            <a:fld id="{BE253AA1-14CA-4444-85E0-FF4214E4B25B}" type="slidenum">
              <a:rPr lang="en-US" smtClean="0"/>
              <a:t>5</a:t>
            </a:fld>
            <a:endParaRPr lang="en-US"/>
          </a:p>
        </p:txBody>
      </p:sp>
    </p:spTree>
    <p:extLst>
      <p:ext uri="{BB962C8B-B14F-4D97-AF65-F5344CB8AC3E}">
        <p14:creationId xmlns:p14="http://schemas.microsoft.com/office/powerpoint/2010/main" val="1676724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FOLLOW THE YELLOW BRICK ROAD!</a:t>
            </a:r>
            <a:endParaRPr lang="en-US" i="1" dirty="0"/>
          </a:p>
        </p:txBody>
      </p:sp>
      <p:sp>
        <p:nvSpPr>
          <p:cNvPr id="3" name="Content Placeholder 2"/>
          <p:cNvSpPr>
            <a:spLocks noGrp="1"/>
          </p:cNvSpPr>
          <p:nvPr>
            <p:ph idx="1"/>
          </p:nvPr>
        </p:nvSpPr>
        <p:spPr/>
        <p:txBody>
          <a:bodyPr/>
          <a:lstStyle/>
          <a:p>
            <a:pPr marL="0" lvl="0" indent="0">
              <a:buNone/>
            </a:pPr>
            <a:endParaRPr lang="en-US" sz="1200" dirty="0">
              <a:solidFill>
                <a:prstClr val="black"/>
              </a:solidFill>
            </a:endParaRPr>
          </a:p>
          <a:p>
            <a:pPr marL="0" lvl="0" indent="0">
              <a:buNone/>
            </a:pPr>
            <a:endParaRPr lang="en-US" sz="1200" dirty="0">
              <a:solidFill>
                <a:prstClr val="black"/>
              </a:solidFill>
            </a:endParaRPr>
          </a:p>
          <a:p>
            <a:endParaRPr lang="en-US" dirty="0"/>
          </a:p>
        </p:txBody>
      </p:sp>
      <p:pic>
        <p:nvPicPr>
          <p:cNvPr id="5" name="rg_hi" descr="https://encrypted-tbn3.gstatic.com/images?q=tbn:ANd9GcRt0vT-sLtOC6Svm_r0cR6qK_fiFFrazs240eRXpDmvGpB_7nTLAA">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319096"/>
            <a:ext cx="7162799" cy="4480560"/>
          </a:xfrm>
          <a:prstGeom prst="rect">
            <a:avLst/>
          </a:prstGeom>
          <a:noFill/>
          <a:ln>
            <a:noFill/>
          </a:ln>
        </p:spPr>
      </p:pic>
      <p:sp>
        <p:nvSpPr>
          <p:cNvPr id="6" name="TextBox 5"/>
          <p:cNvSpPr txBox="1"/>
          <p:nvPr/>
        </p:nvSpPr>
        <p:spPr>
          <a:xfrm>
            <a:off x="3962400" y="2444046"/>
            <a:ext cx="1013450" cy="276999"/>
          </a:xfrm>
          <a:prstGeom prst="rect">
            <a:avLst/>
          </a:prstGeom>
          <a:noFill/>
        </p:spPr>
        <p:txBody>
          <a:bodyPr wrap="square" rtlCol="0">
            <a:spAutoFit/>
          </a:bodyPr>
          <a:lstStyle/>
          <a:p>
            <a:r>
              <a:rPr lang="en-US" sz="1200" dirty="0" smtClean="0"/>
              <a:t>ABSTRACT</a:t>
            </a:r>
            <a:endParaRPr lang="en-US" sz="1200" dirty="0"/>
          </a:p>
        </p:txBody>
      </p:sp>
      <p:sp>
        <p:nvSpPr>
          <p:cNvPr id="7" name="TextBox 6"/>
          <p:cNvSpPr txBox="1"/>
          <p:nvPr/>
        </p:nvSpPr>
        <p:spPr>
          <a:xfrm>
            <a:off x="4975850" y="2728379"/>
            <a:ext cx="457200" cy="369332"/>
          </a:xfrm>
          <a:prstGeom prst="rect">
            <a:avLst/>
          </a:prstGeom>
          <a:noFill/>
        </p:spPr>
        <p:txBody>
          <a:bodyPr wrap="square" rtlCol="0">
            <a:spAutoFit/>
          </a:bodyPr>
          <a:lstStyle/>
          <a:p>
            <a:r>
              <a:rPr lang="en-US" dirty="0" smtClean="0"/>
              <a:t>cc</a:t>
            </a:r>
            <a:endParaRPr lang="en-US" dirty="0"/>
          </a:p>
        </p:txBody>
      </p:sp>
      <p:sp>
        <p:nvSpPr>
          <p:cNvPr id="8" name="TextBox 7"/>
          <p:cNvSpPr txBox="1"/>
          <p:nvPr/>
        </p:nvSpPr>
        <p:spPr>
          <a:xfrm>
            <a:off x="1219200" y="2913045"/>
            <a:ext cx="685800" cy="646331"/>
          </a:xfrm>
          <a:prstGeom prst="rect">
            <a:avLst/>
          </a:prstGeom>
          <a:noFill/>
        </p:spPr>
        <p:txBody>
          <a:bodyPr wrap="square" rtlCol="0">
            <a:spAutoFit/>
          </a:bodyPr>
          <a:lstStyle/>
          <a:p>
            <a:r>
              <a:rPr lang="en-US" dirty="0" smtClean="0"/>
              <a:t>H/P INFO</a:t>
            </a:r>
            <a:endParaRPr lang="en-US" dirty="0"/>
          </a:p>
        </p:txBody>
      </p:sp>
      <p:sp>
        <p:nvSpPr>
          <p:cNvPr id="9" name="TextBox 8"/>
          <p:cNvSpPr txBox="1"/>
          <p:nvPr/>
        </p:nvSpPr>
        <p:spPr>
          <a:xfrm>
            <a:off x="2896460" y="4512618"/>
            <a:ext cx="2971800" cy="923330"/>
          </a:xfrm>
          <a:prstGeom prst="rect">
            <a:avLst/>
          </a:prstGeom>
          <a:noFill/>
        </p:spPr>
        <p:txBody>
          <a:bodyPr wrap="square" rtlCol="0">
            <a:spAutoFit/>
          </a:bodyPr>
          <a:lstStyle/>
          <a:p>
            <a:r>
              <a:rPr lang="en-US" dirty="0" err="1" smtClean="0"/>
              <a:t>Hx</a:t>
            </a:r>
            <a:r>
              <a:rPr lang="en-US" dirty="0" smtClean="0"/>
              <a:t> Perforated Diverticula  Status Post </a:t>
            </a:r>
            <a:r>
              <a:rPr lang="en-US" dirty="0" err="1" smtClean="0"/>
              <a:t>Colosomy</a:t>
            </a:r>
            <a:r>
              <a:rPr lang="en-US" dirty="0" smtClean="0"/>
              <a:t>              Residual Diverticula</a:t>
            </a:r>
            <a:endParaRPr lang="en-US" dirty="0"/>
          </a:p>
        </p:txBody>
      </p:sp>
      <p:sp>
        <p:nvSpPr>
          <p:cNvPr id="10" name="TextBox 9"/>
          <p:cNvSpPr txBox="1"/>
          <p:nvPr/>
        </p:nvSpPr>
        <p:spPr>
          <a:xfrm rot="20998525">
            <a:off x="1752600" y="1783377"/>
            <a:ext cx="3505200" cy="307777"/>
          </a:xfrm>
          <a:prstGeom prst="rect">
            <a:avLst/>
          </a:prstGeom>
          <a:noFill/>
        </p:spPr>
        <p:txBody>
          <a:bodyPr wrap="square" rtlCol="0">
            <a:spAutoFit/>
          </a:bodyPr>
          <a:lstStyle/>
          <a:p>
            <a:r>
              <a:rPr lang="en-US" sz="1400" dirty="0" smtClean="0"/>
              <a:t>Admission for colostomy takedown</a:t>
            </a:r>
            <a:endParaRPr lang="en-US" sz="1400" dirty="0"/>
          </a:p>
        </p:txBody>
      </p:sp>
      <p:sp>
        <p:nvSpPr>
          <p:cNvPr id="11" name="TextBox 10"/>
          <p:cNvSpPr txBox="1"/>
          <p:nvPr/>
        </p:nvSpPr>
        <p:spPr>
          <a:xfrm rot="19123039">
            <a:off x="6191815" y="4326262"/>
            <a:ext cx="2260483" cy="369332"/>
          </a:xfrm>
          <a:prstGeom prst="rect">
            <a:avLst/>
          </a:prstGeom>
          <a:noFill/>
        </p:spPr>
        <p:txBody>
          <a:bodyPr wrap="square" rtlCol="0">
            <a:spAutoFit/>
          </a:bodyPr>
          <a:lstStyle/>
          <a:p>
            <a:r>
              <a:rPr lang="en-US" dirty="0" smtClean="0"/>
              <a:t>What will you code?</a:t>
            </a:r>
            <a:endParaRPr lang="en-US" dirty="0"/>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12" name="Slide Number Placeholder 11"/>
          <p:cNvSpPr>
            <a:spLocks noGrp="1"/>
          </p:cNvSpPr>
          <p:nvPr>
            <p:ph type="sldNum" sz="quarter" idx="12"/>
          </p:nvPr>
        </p:nvSpPr>
        <p:spPr/>
        <p:txBody>
          <a:bodyPr/>
          <a:lstStyle/>
          <a:p>
            <a:fld id="{BE253AA1-14CA-4444-85E0-FF4214E4B25B}" type="slidenum">
              <a:rPr lang="en-US" smtClean="0"/>
              <a:t>6</a:t>
            </a:fld>
            <a:endParaRPr lang="en-US"/>
          </a:p>
        </p:txBody>
      </p:sp>
    </p:spTree>
    <p:extLst>
      <p:ext uri="{BB962C8B-B14F-4D97-AF65-F5344CB8AC3E}">
        <p14:creationId xmlns:p14="http://schemas.microsoft.com/office/powerpoint/2010/main" val="1669408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CODE WHAT IS CLINICALLY RELEVANT!</a:t>
            </a:r>
            <a:endParaRPr lang="en-US" dirty="0"/>
          </a:p>
        </p:txBody>
      </p:sp>
      <p:sp>
        <p:nvSpPr>
          <p:cNvPr id="3" name="Content Placeholder 2"/>
          <p:cNvSpPr>
            <a:spLocks noGrp="1"/>
          </p:cNvSpPr>
          <p:nvPr>
            <p:ph idx="1"/>
          </p:nvPr>
        </p:nvSpPr>
        <p:spPr/>
        <p:txBody>
          <a:bodyPr/>
          <a:lstStyle/>
          <a:p>
            <a:r>
              <a:rPr lang="en-US" dirty="0" smtClean="0"/>
              <a:t>PDX – Admission for Colostomy Takedown</a:t>
            </a:r>
          </a:p>
          <a:p>
            <a:r>
              <a:rPr lang="en-US" dirty="0" smtClean="0"/>
              <a:t>Secondary DX:</a:t>
            </a:r>
          </a:p>
          <a:p>
            <a:r>
              <a:rPr lang="en-US" dirty="0"/>
              <a:t> </a:t>
            </a:r>
            <a:r>
              <a:rPr lang="en-US" dirty="0" smtClean="0"/>
              <a:t>  	-Diverticula, large intestine</a:t>
            </a:r>
          </a:p>
          <a:p>
            <a:r>
              <a:rPr lang="en-US" dirty="0" smtClean="0"/>
              <a:t>Principal Procedure – Takedown Colostomy</a:t>
            </a:r>
          </a:p>
          <a:p>
            <a:pPr marL="0" indent="0">
              <a:buNone/>
            </a:pPr>
            <a:r>
              <a:rPr lang="en-US" dirty="0"/>
              <a:t> </a:t>
            </a:r>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7</a:t>
            </a:fld>
            <a:endParaRPr lang="en-US"/>
          </a:p>
        </p:txBody>
      </p:sp>
    </p:spTree>
    <p:extLst>
      <p:ext uri="{BB962C8B-B14F-4D97-AF65-F5344CB8AC3E}">
        <p14:creationId xmlns:p14="http://schemas.microsoft.com/office/powerpoint/2010/main" val="1137932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Coding is much like telling a story!</a:t>
            </a:r>
            <a:endParaRPr lang="en-US" i="1" dirty="0"/>
          </a:p>
        </p:txBody>
      </p:sp>
      <p:sp>
        <p:nvSpPr>
          <p:cNvPr id="3" name="Content Placeholder 2"/>
          <p:cNvSpPr>
            <a:spLocks noGrp="1"/>
          </p:cNvSpPr>
          <p:nvPr>
            <p:ph idx="1"/>
          </p:nvPr>
        </p:nvSpPr>
        <p:spPr/>
        <p:txBody>
          <a:bodyPr/>
          <a:lstStyle/>
          <a:p>
            <a:r>
              <a:rPr lang="en-US" dirty="0" smtClean="0"/>
              <a:t>My review of codes should tell me this about the patient:</a:t>
            </a:r>
          </a:p>
          <a:p>
            <a:pPr lvl="1"/>
            <a:r>
              <a:rPr lang="en-US" dirty="0" smtClean="0"/>
              <a:t>Principal reason the patient was admitted.</a:t>
            </a:r>
          </a:p>
          <a:p>
            <a:pPr lvl="1"/>
            <a:r>
              <a:rPr lang="en-US" dirty="0" smtClean="0"/>
              <a:t>What other conditions are being monitored, medicated, assessed, and/or treated.</a:t>
            </a:r>
          </a:p>
          <a:p>
            <a:pPr lvl="1"/>
            <a:r>
              <a:rPr lang="en-US" dirty="0" smtClean="0"/>
              <a:t>What services and procedures were performed.</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Lynn Thornton, RHIA, CCS</a:t>
            </a:r>
            <a:endParaRPr lang="en-US"/>
          </a:p>
        </p:txBody>
      </p:sp>
      <p:sp>
        <p:nvSpPr>
          <p:cNvPr id="5" name="Slide Number Placeholder 4"/>
          <p:cNvSpPr>
            <a:spLocks noGrp="1"/>
          </p:cNvSpPr>
          <p:nvPr>
            <p:ph type="sldNum" sz="quarter" idx="12"/>
          </p:nvPr>
        </p:nvSpPr>
        <p:spPr/>
        <p:txBody>
          <a:bodyPr/>
          <a:lstStyle/>
          <a:p>
            <a:fld id="{BE253AA1-14CA-4444-85E0-FF4214E4B25B}" type="slidenum">
              <a:rPr lang="en-US" smtClean="0"/>
              <a:t>8</a:t>
            </a:fld>
            <a:endParaRPr lang="en-US"/>
          </a:p>
        </p:txBody>
      </p:sp>
    </p:spTree>
    <p:extLst>
      <p:ext uri="{BB962C8B-B14F-4D97-AF65-F5344CB8AC3E}">
        <p14:creationId xmlns:p14="http://schemas.microsoft.com/office/powerpoint/2010/main" val="1783472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So, why don’t I code perforated diverticulitis???</a:t>
            </a:r>
            <a:endParaRPr lang="en-US" i="1" dirty="0"/>
          </a:p>
        </p:txBody>
      </p:sp>
      <p:sp>
        <p:nvSpPr>
          <p:cNvPr id="3" name="Content Placeholder 2"/>
          <p:cNvSpPr>
            <a:spLocks noGrp="1"/>
          </p:cNvSpPr>
          <p:nvPr>
            <p:ph idx="1"/>
          </p:nvPr>
        </p:nvSpPr>
        <p:spPr/>
        <p:txBody>
          <a:bodyPr>
            <a:normAutofit/>
          </a:bodyPr>
          <a:lstStyle/>
          <a:p>
            <a:pPr lvl="0"/>
            <a:r>
              <a:rPr lang="en-US" sz="1400" dirty="0">
                <a:solidFill>
                  <a:prstClr val="black"/>
                </a:solidFill>
              </a:rPr>
              <a:t>The patient was admitted for takedown of colostomy.  The patient underwent a colostomy 3 months ago after colon resection was performed for perforated diverticulitis.  The patient was taken to the OR for colostomy reversal with end to end </a:t>
            </a:r>
            <a:r>
              <a:rPr lang="en-US" sz="1400" dirty="0" smtClean="0">
                <a:solidFill>
                  <a:prstClr val="black"/>
                </a:solidFill>
              </a:rPr>
              <a:t>anastomosis.                                                                                                                                                                                                          </a:t>
            </a:r>
            <a:r>
              <a:rPr lang="en-US" sz="1400" dirty="0">
                <a:solidFill>
                  <a:prstClr val="black"/>
                </a:solidFill>
              </a:rPr>
              <a:t>Final diagnosis Perforated diverticulitis                                                                                                                                                         Procedure Colostomy </a:t>
            </a:r>
            <a:r>
              <a:rPr lang="en-US" sz="1400" dirty="0" smtClean="0">
                <a:solidFill>
                  <a:prstClr val="black"/>
                </a:solidFill>
              </a:rPr>
              <a:t>Takedown</a:t>
            </a:r>
          </a:p>
          <a:p>
            <a:pPr lvl="0"/>
            <a:endParaRPr lang="en-US" sz="1400" dirty="0">
              <a:solidFill>
                <a:prstClr val="black"/>
              </a:solidFill>
            </a:endParaRPr>
          </a:p>
          <a:p>
            <a:pPr lvl="0"/>
            <a:endParaRPr lang="en-US" sz="1400" dirty="0">
              <a:solidFill>
                <a:prstClr val="black"/>
              </a:solidFill>
            </a:endParaRPr>
          </a:p>
          <a:p>
            <a:endParaRPr lang="en-US" sz="1400" dirty="0"/>
          </a:p>
        </p:txBody>
      </p:sp>
      <p:pic>
        <p:nvPicPr>
          <p:cNvPr id="4" name="rg_hi" descr="https://encrypted-tbn3.gstatic.com/images?q=tbn:ANd9GcTi8G1uQyeo8zhziawZvZ5upuIHnozR3q1TzLjSa2UhZdCs6Poz">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33400" y="4038600"/>
            <a:ext cx="2971800" cy="1838325"/>
          </a:xfrm>
          <a:prstGeom prst="rect">
            <a:avLst/>
          </a:prstGeom>
          <a:noFill/>
          <a:ln>
            <a:noFill/>
          </a:ln>
        </p:spPr>
      </p:pic>
      <p:pic>
        <p:nvPicPr>
          <p:cNvPr id="5" name="irc_mi" descr="http://images.medicinenet.com/images/illustrations/diverticular.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419601" y="4038599"/>
            <a:ext cx="3276600" cy="1838325"/>
          </a:xfrm>
          <a:prstGeom prst="rect">
            <a:avLst/>
          </a:prstGeom>
          <a:noFill/>
          <a:ln>
            <a:noFill/>
          </a:ln>
        </p:spPr>
      </p:pic>
      <p:sp>
        <p:nvSpPr>
          <p:cNvPr id="6" name="TextBox 5"/>
          <p:cNvSpPr txBox="1"/>
          <p:nvPr/>
        </p:nvSpPr>
        <p:spPr>
          <a:xfrm>
            <a:off x="914400" y="3200400"/>
            <a:ext cx="2057400" cy="369332"/>
          </a:xfrm>
          <a:prstGeom prst="rect">
            <a:avLst/>
          </a:prstGeom>
          <a:noFill/>
        </p:spPr>
        <p:txBody>
          <a:bodyPr wrap="square" rtlCol="0">
            <a:spAutoFit/>
          </a:bodyPr>
          <a:lstStyle/>
          <a:p>
            <a:r>
              <a:rPr lang="en-US" dirty="0" smtClean="0"/>
              <a:t>Historical Condition</a:t>
            </a:r>
            <a:endParaRPr lang="en-US" dirty="0"/>
          </a:p>
        </p:txBody>
      </p:sp>
      <p:sp>
        <p:nvSpPr>
          <p:cNvPr id="7" name="TextBox 6"/>
          <p:cNvSpPr txBox="1"/>
          <p:nvPr/>
        </p:nvSpPr>
        <p:spPr>
          <a:xfrm>
            <a:off x="4495800" y="3276600"/>
            <a:ext cx="3048000" cy="369332"/>
          </a:xfrm>
          <a:prstGeom prst="rect">
            <a:avLst/>
          </a:prstGeom>
          <a:noFill/>
        </p:spPr>
        <p:txBody>
          <a:bodyPr wrap="square" rtlCol="0">
            <a:spAutoFit/>
          </a:bodyPr>
          <a:lstStyle/>
          <a:p>
            <a:r>
              <a:rPr lang="en-US" dirty="0" smtClean="0"/>
              <a:t>Current Condition</a:t>
            </a:r>
            <a:endParaRPr lang="en-US" dirty="0"/>
          </a:p>
        </p:txBody>
      </p:sp>
      <p:sp>
        <p:nvSpPr>
          <p:cNvPr id="8" name="Footer Placeholder 7"/>
          <p:cNvSpPr>
            <a:spLocks noGrp="1"/>
          </p:cNvSpPr>
          <p:nvPr>
            <p:ph type="ftr" sz="quarter" idx="11"/>
          </p:nvPr>
        </p:nvSpPr>
        <p:spPr/>
        <p:txBody>
          <a:bodyPr/>
          <a:lstStyle/>
          <a:p>
            <a:r>
              <a:rPr lang="en-US" smtClean="0"/>
              <a:t>Lynn Thornton, RHIA, CCS</a:t>
            </a:r>
            <a:endParaRPr lang="en-US"/>
          </a:p>
        </p:txBody>
      </p:sp>
      <p:sp>
        <p:nvSpPr>
          <p:cNvPr id="9" name="Slide Number Placeholder 8"/>
          <p:cNvSpPr>
            <a:spLocks noGrp="1"/>
          </p:cNvSpPr>
          <p:nvPr>
            <p:ph type="sldNum" sz="quarter" idx="12"/>
          </p:nvPr>
        </p:nvSpPr>
        <p:spPr/>
        <p:txBody>
          <a:bodyPr/>
          <a:lstStyle/>
          <a:p>
            <a:fld id="{BE253AA1-14CA-4444-85E0-FF4214E4B25B}" type="slidenum">
              <a:rPr lang="en-US" smtClean="0"/>
              <a:t>9</a:t>
            </a:fld>
            <a:endParaRPr lang="en-US"/>
          </a:p>
        </p:txBody>
      </p:sp>
    </p:spTree>
    <p:extLst>
      <p:ext uri="{BB962C8B-B14F-4D97-AF65-F5344CB8AC3E}">
        <p14:creationId xmlns:p14="http://schemas.microsoft.com/office/powerpoint/2010/main" val="2181768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674</Words>
  <Application>Microsoft Office PowerPoint</Application>
  <PresentationFormat>On-screen Show (4:3)</PresentationFormat>
  <Paragraphs>116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HOW TO DISSECT A CODING ABSTRACT</vt:lpstr>
      <vt:lpstr>EACH CASE IS DIFFERENT…</vt:lpstr>
      <vt:lpstr>SO MANY DOCUMENTS,  SO LITTLE TIME!</vt:lpstr>
      <vt:lpstr>HAVING A PLAN OF ATTACK IS THE KEY!</vt:lpstr>
      <vt:lpstr>A Review of a Case Scenarios</vt:lpstr>
      <vt:lpstr>FOLLOW THE YELLOW BRICK ROAD!</vt:lpstr>
      <vt:lpstr>CODE WHAT IS CLINICALLY RELEVANT!</vt:lpstr>
      <vt:lpstr>Coding is much like telling a story!</vt:lpstr>
      <vt:lpstr>So, why don’t I code perforated diverticulitis???</vt:lpstr>
      <vt:lpstr>AND THAT, IS THE PROBLEM WITH PHYSICIAN DOCUMENTATION!</vt:lpstr>
      <vt:lpstr>Case Scenario</vt:lpstr>
      <vt:lpstr>Dissecting the abstract!</vt:lpstr>
      <vt:lpstr>POA </vt:lpstr>
      <vt:lpstr>HOW TO KNOW???</vt:lpstr>
      <vt:lpstr>What about the EGD???</vt:lpstr>
      <vt:lpstr>IN ICD-9-CM</vt:lpstr>
    </vt:vector>
  </TitlesOfParts>
  <Company>Yavapai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DISSECT A CODING ABSTRACT</dc:title>
  <dc:creator>Lynn</dc:creator>
  <cp:lastModifiedBy>Lynn</cp:lastModifiedBy>
  <cp:revision>24</cp:revision>
  <dcterms:created xsi:type="dcterms:W3CDTF">2013-02-02T11:50:34Z</dcterms:created>
  <dcterms:modified xsi:type="dcterms:W3CDTF">2013-05-05T17:14:12Z</dcterms:modified>
</cp:coreProperties>
</file>